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Alegreya" charset="1" panose="00000500000000000000"/>
      <p:regular r:id="rId18"/>
    </p:embeddedFont>
    <p:embeddedFont>
      <p:font typeface="Alegreya Bold" charset="1" panose="00000800000000000000"/>
      <p:regular r:id="rId19"/>
    </p:embeddedFont>
    <p:embeddedFont>
      <p:font typeface="Alegreya Italics" charset="1" panose="00000500000000000000"/>
      <p:regular r:id="rId20"/>
    </p:embeddedFont>
    <p:embeddedFont>
      <p:font typeface="Alegreya Bold Italics"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4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4.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267263" y="-1745836"/>
            <a:ext cx="6655351" cy="6655351"/>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746797" y="5804957"/>
            <a:ext cx="3453343" cy="3453343"/>
          </a:xfrm>
          <a:prstGeom prst="rect">
            <a:avLst/>
          </a:prstGeom>
        </p:spPr>
      </p:pic>
      <p:sp>
        <p:nvSpPr>
          <p:cNvPr name="TextBox 5" id="5"/>
          <p:cNvSpPr txBox="true"/>
          <p:nvPr/>
        </p:nvSpPr>
        <p:spPr>
          <a:xfrm rot="0">
            <a:off x="1028700" y="1930467"/>
            <a:ext cx="10438521" cy="6159356"/>
          </a:xfrm>
          <a:prstGeom prst="rect">
            <a:avLst/>
          </a:prstGeom>
        </p:spPr>
        <p:txBody>
          <a:bodyPr anchor="t" rtlCol="false" tIns="0" lIns="0" bIns="0" rIns="0">
            <a:spAutoFit/>
          </a:bodyPr>
          <a:lstStyle/>
          <a:p>
            <a:pPr algn="ctr">
              <a:lnSpc>
                <a:spcPts val="12257"/>
              </a:lnSpc>
            </a:pPr>
            <a:r>
              <a:rPr lang="en-US" sz="8755">
                <a:solidFill>
                  <a:srgbClr val="FFFFFF"/>
                </a:solidFill>
                <a:latin typeface="Alegreya"/>
              </a:rPr>
              <a:t>Dịch vụ API </a:t>
            </a:r>
          </a:p>
          <a:p>
            <a:pPr algn="ctr">
              <a:lnSpc>
                <a:spcPts val="12257"/>
              </a:lnSpc>
            </a:pPr>
            <a:r>
              <a:rPr lang="en-US" sz="8755">
                <a:solidFill>
                  <a:srgbClr val="FFFFFF"/>
                </a:solidFill>
                <a:latin typeface="Alegreya"/>
              </a:rPr>
              <a:t>Và</a:t>
            </a:r>
          </a:p>
          <a:p>
            <a:pPr algn="ctr">
              <a:lnSpc>
                <a:spcPts val="12257"/>
              </a:lnSpc>
              <a:spcBef>
                <a:spcPct val="0"/>
              </a:spcBef>
            </a:pPr>
            <a:r>
              <a:rPr lang="en-US" sz="8755">
                <a:solidFill>
                  <a:srgbClr val="FFFFFF"/>
                </a:solidFill>
                <a:latin typeface="Alegreya"/>
              </a:rPr>
              <a:t>Thiết kế hợp đồng với dịch vụ web</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917417" y="3806291"/>
            <a:ext cx="1227927" cy="1227927"/>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489936" y="7200900"/>
            <a:ext cx="3538728" cy="411480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556316" y="-200674"/>
            <a:ext cx="6304087" cy="6304087"/>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860403" y="715944"/>
            <a:ext cx="951933" cy="951933"/>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049580" y="3343271"/>
            <a:ext cx="951933" cy="951933"/>
          </a:xfrm>
          <a:prstGeom prst="rect">
            <a:avLst/>
          </a:prstGeom>
        </p:spPr>
      </p:pic>
      <p:sp>
        <p:nvSpPr>
          <p:cNvPr name="AutoShape 5" id="5"/>
          <p:cNvSpPr/>
          <p:nvPr/>
        </p:nvSpPr>
        <p:spPr>
          <a:xfrm rot="-11404">
            <a:off x="9837139" y="1826567"/>
            <a:ext cx="5742441" cy="0"/>
          </a:xfrm>
          <a:prstGeom prst="line">
            <a:avLst/>
          </a:prstGeom>
          <a:ln cap="flat" w="38100">
            <a:solidFill>
              <a:srgbClr val="FFFFFF"/>
            </a:solidFill>
            <a:prstDash val="solid"/>
            <a:headEnd type="none" len="sm" w="sm"/>
            <a:tailEnd type="none" len="sm" w="sm"/>
          </a:ln>
        </p:spPr>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532358" y="6103413"/>
            <a:ext cx="6755642" cy="4114800"/>
          </a:xfrm>
          <a:prstGeom prst="rect">
            <a:avLst/>
          </a:prstGeom>
        </p:spPr>
      </p:pic>
      <p:sp>
        <p:nvSpPr>
          <p:cNvPr name="TextBox 7" id="7"/>
          <p:cNvSpPr txBox="true"/>
          <p:nvPr/>
        </p:nvSpPr>
        <p:spPr>
          <a:xfrm rot="0">
            <a:off x="658310" y="3295646"/>
            <a:ext cx="9178781" cy="6994835"/>
          </a:xfrm>
          <a:prstGeom prst="rect">
            <a:avLst/>
          </a:prstGeom>
        </p:spPr>
        <p:txBody>
          <a:bodyPr anchor="t" rtlCol="false" tIns="0" lIns="0" bIns="0" rIns="0">
            <a:spAutoFit/>
          </a:bodyPr>
          <a:lstStyle/>
          <a:p>
            <a:pPr algn="just">
              <a:lnSpc>
                <a:spcPts val="3482"/>
              </a:lnSpc>
            </a:pPr>
            <a:r>
              <a:rPr lang="en-US" sz="2487">
                <a:solidFill>
                  <a:srgbClr val="171616"/>
                </a:solidFill>
                <a:latin typeface="Open Sans"/>
              </a:rPr>
              <a:t>Thiết kế hợp đồng của dịch vụ Nhân viên</a:t>
            </a:r>
          </a:p>
          <a:p>
            <a:pPr algn="just">
              <a:lnSpc>
                <a:spcPts val="3482"/>
              </a:lnSpc>
            </a:pPr>
          </a:p>
          <a:p>
            <a:pPr algn="just">
              <a:lnSpc>
                <a:spcPts val="3482"/>
              </a:lnSpc>
            </a:pPr>
          </a:p>
          <a:p>
            <a:pPr algn="just">
              <a:lnSpc>
                <a:spcPts val="3482"/>
              </a:lnSpc>
            </a:pPr>
            <a:r>
              <a:rPr lang="en-US" sz="2487">
                <a:solidFill>
                  <a:srgbClr val="171616"/>
                </a:solidFill>
                <a:latin typeface="Open Sans"/>
              </a:rPr>
              <a:t>Dịch vụ Nhân viên được lập mô hình để thực hiện hai chức năng cụ thể:</a:t>
            </a:r>
          </a:p>
          <a:p>
            <a:pPr algn="just">
              <a:lnSpc>
                <a:spcPts val="3482"/>
              </a:lnSpc>
            </a:pPr>
            <a:r>
              <a:rPr lang="en-US" sz="2487">
                <a:solidFill>
                  <a:srgbClr val="171616"/>
                </a:solidFill>
                <a:latin typeface="Open Sans"/>
              </a:rPr>
              <a:t>+ lấy số giờ tối đa mà nhân viên được phép làm việc trong vòng một tuần.</a:t>
            </a:r>
          </a:p>
          <a:p>
            <a:pPr algn="just">
              <a:lnSpc>
                <a:spcPts val="3482"/>
              </a:lnSpc>
            </a:pPr>
            <a:r>
              <a:rPr lang="en-US" sz="2487">
                <a:solidFill>
                  <a:srgbClr val="171616"/>
                </a:solidFill>
                <a:latin typeface="Open Sans"/>
              </a:rPr>
              <a:t>+ cập nhật lịch sử của nhân viên</a:t>
            </a:r>
          </a:p>
          <a:p>
            <a:pPr algn="just">
              <a:lnSpc>
                <a:spcPts val="3482"/>
              </a:lnSpc>
            </a:pPr>
          </a:p>
          <a:p>
            <a:pPr algn="just">
              <a:lnSpc>
                <a:spcPts val="3482"/>
              </a:lnSpc>
            </a:pPr>
            <a:r>
              <a:rPr lang="en-US" sz="2487">
                <a:solidFill>
                  <a:srgbClr val="171616"/>
                </a:solidFill>
                <a:latin typeface="Open Sans"/>
              </a:rPr>
              <a:t>TLS đã đầu tư vào việc tạo kiến trúc biểu diễn dữ liệu Lược đồ XML được tiêu chuẩn hóa (chỉ dành cho môi trường kế toán của nó) một thời gian trước đây. Kết quả là đã tồn tại một tập hợp các lược đồ XML thực thể đại diện cho các tập thông tin liên quan đến kế toán.</a:t>
            </a:r>
          </a:p>
          <a:p>
            <a:pPr algn="just">
              <a:lnSpc>
                <a:spcPts val="3482"/>
              </a:lnSpc>
            </a:pPr>
          </a:p>
          <a:p>
            <a:pPr algn="just">
              <a:lnSpc>
                <a:spcPts val="3482"/>
              </a:lnSpc>
              <a:spcBef>
                <a:spcPct val="0"/>
              </a:spcBef>
            </a:pPr>
          </a:p>
        </p:txBody>
      </p:sp>
      <p:sp>
        <p:nvSpPr>
          <p:cNvPr name="TextBox 8" id="8"/>
          <p:cNvSpPr txBox="true"/>
          <p:nvPr/>
        </p:nvSpPr>
        <p:spPr>
          <a:xfrm rot="0">
            <a:off x="1235387" y="1182386"/>
            <a:ext cx="7508274" cy="1259787"/>
          </a:xfrm>
          <a:prstGeom prst="rect">
            <a:avLst/>
          </a:prstGeom>
        </p:spPr>
        <p:txBody>
          <a:bodyPr anchor="t" rtlCol="false" tIns="0" lIns="0" bIns="0" rIns="0">
            <a:spAutoFit/>
          </a:bodyPr>
          <a:lstStyle/>
          <a:p>
            <a:pPr>
              <a:lnSpc>
                <a:spcPts val="9910"/>
              </a:lnSpc>
            </a:pPr>
            <a:r>
              <a:rPr lang="en-US" sz="8259">
                <a:solidFill>
                  <a:srgbClr val="171616"/>
                </a:solidFill>
                <a:latin typeface="Alegreya Bold"/>
              </a:rPr>
              <a:t>Case Study </a:t>
            </a:r>
          </a:p>
        </p:txBody>
      </p:sp>
      <p:sp>
        <p:nvSpPr>
          <p:cNvPr name="TextBox 9" id="9"/>
          <p:cNvSpPr txBox="true"/>
          <p:nvPr/>
        </p:nvSpPr>
        <p:spPr>
          <a:xfrm rot="0">
            <a:off x="11284551" y="595313"/>
            <a:ext cx="2847618" cy="857250"/>
          </a:xfrm>
          <a:prstGeom prst="rect">
            <a:avLst/>
          </a:prstGeom>
        </p:spPr>
        <p:txBody>
          <a:bodyPr anchor="t" rtlCol="false" tIns="0" lIns="0" bIns="0" rIns="0">
            <a:spAutoFit/>
          </a:bodyPr>
          <a:lstStyle/>
          <a:p>
            <a:pPr algn="ctr">
              <a:lnSpc>
                <a:spcPts val="6720"/>
              </a:lnSpc>
              <a:spcBef>
                <a:spcPct val="0"/>
              </a:spcBef>
            </a:pPr>
            <a:r>
              <a:rPr lang="en-US" sz="5600">
                <a:solidFill>
                  <a:srgbClr val="FFFFFF"/>
                </a:solidFill>
                <a:latin typeface="Alegreya Bold"/>
              </a:rPr>
              <a:t>employee</a:t>
            </a:r>
          </a:p>
        </p:txBody>
      </p:sp>
      <p:sp>
        <p:nvSpPr>
          <p:cNvPr name="TextBox 10" id="10"/>
          <p:cNvSpPr txBox="true"/>
          <p:nvPr/>
        </p:nvSpPr>
        <p:spPr>
          <a:xfrm rot="0">
            <a:off x="9379289" y="2494980"/>
            <a:ext cx="5742536" cy="1800225"/>
          </a:xfrm>
          <a:prstGeom prst="rect">
            <a:avLst/>
          </a:prstGeom>
        </p:spPr>
        <p:txBody>
          <a:bodyPr anchor="t" rtlCol="false" tIns="0" lIns="0" bIns="0" rIns="0">
            <a:spAutoFit/>
          </a:bodyPr>
          <a:lstStyle/>
          <a:p>
            <a:pPr algn="ctr" marL="863599" indent="-431800" lvl="1">
              <a:lnSpc>
                <a:spcPts val="4799"/>
              </a:lnSpc>
              <a:buFont typeface="Arial"/>
              <a:buChar char="•"/>
            </a:pPr>
            <a:r>
              <a:rPr lang="en-US" sz="3999">
                <a:solidFill>
                  <a:srgbClr val="FFFFFF"/>
                </a:solidFill>
                <a:latin typeface="Alegreya Bold"/>
              </a:rPr>
              <a:t>Get weekly hour limit</a:t>
            </a:r>
          </a:p>
          <a:p>
            <a:pPr algn="ctr" marL="863599" indent="-431800" lvl="1">
              <a:lnSpc>
                <a:spcPts val="4799"/>
              </a:lnSpc>
              <a:buFont typeface="Arial"/>
              <a:buChar char="•"/>
            </a:pPr>
            <a:r>
              <a:rPr lang="en-US" sz="3999">
                <a:solidFill>
                  <a:srgbClr val="FFFFFF"/>
                </a:solidFill>
                <a:latin typeface="Alegreya Bold"/>
              </a:rPr>
              <a:t>Update employee history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59151" y="8355050"/>
            <a:ext cx="1095091" cy="1095091"/>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435208"/>
            <a:ext cx="593492" cy="593492"/>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2316280" y="-547545"/>
            <a:ext cx="1095091" cy="1095091"/>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4426916" y="9450140"/>
            <a:ext cx="593492" cy="593492"/>
          </a:xfrm>
          <a:prstGeom prst="rect">
            <a:avLst/>
          </a:prstGeom>
        </p:spPr>
      </p:pic>
      <p:pic>
        <p:nvPicPr>
          <p:cNvPr name="Picture 7" id="7"/>
          <p:cNvPicPr>
            <a:picLocks noChangeAspect="true"/>
          </p:cNvPicPr>
          <p:nvPr/>
        </p:nvPicPr>
        <p:blipFill>
          <a:blip r:embed="rId5"/>
          <a:srcRect l="203" t="0" r="203" b="0"/>
          <a:stretch>
            <a:fillRect/>
          </a:stretch>
        </p:blipFill>
        <p:spPr>
          <a:xfrm flipH="false" flipV="false" rot="0">
            <a:off x="9758660" y="1448110"/>
            <a:ext cx="8278437" cy="6164257"/>
          </a:xfrm>
          <a:prstGeom prst="rect">
            <a:avLst/>
          </a:prstGeom>
        </p:spPr>
      </p:pic>
      <p:sp>
        <p:nvSpPr>
          <p:cNvPr name="TextBox 8" id="8"/>
          <p:cNvSpPr txBox="true"/>
          <p:nvPr/>
        </p:nvSpPr>
        <p:spPr>
          <a:xfrm rot="0">
            <a:off x="731954" y="1108049"/>
            <a:ext cx="8712637" cy="8515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a:rPr>
              <a:t>Tuy nhiên, khi nghiên cứu kỹ hơn, người ta phát hiện ra rằng lược đồ XML hiện tại rất lớn và phức tạp.</a:t>
            </a:r>
          </a:p>
          <a:p>
            <a:pPr algn="just">
              <a:lnSpc>
                <a:spcPts val="4200"/>
              </a:lnSpc>
            </a:pPr>
            <a:r>
              <a:rPr lang="en-US" sz="3000">
                <a:solidFill>
                  <a:srgbClr val="FFFFFF"/>
                </a:solidFill>
                <a:latin typeface="Open Sans"/>
              </a:rPr>
              <a:t>Sau một số cuộc thảo luận, các kiến trúc sư của TLS quyết định rằng họ sẽ không sử dụng lược đồ hiện có với dịch vụ này vào thời điểm này. Thay vào đó, họ chọn lấy phiên bản lược đồ nhẹ (nhưng vẫn tuân thủ đầy đủ) để đáp ứng các yêu cầu xử lý đơn giản của dịch vụ Nhân viên. Cuối cùng, họ xác định hai loại:</a:t>
            </a:r>
          </a:p>
          <a:p>
            <a:pPr algn="just">
              <a:lnSpc>
                <a:spcPts val="4200"/>
              </a:lnSpc>
            </a:pPr>
            <a:r>
              <a:rPr lang="en-US" sz="3000">
                <a:solidFill>
                  <a:srgbClr val="FFFFFF"/>
                </a:solidFill>
                <a:latin typeface="Open Sans"/>
              </a:rPr>
              <a:t>• Một chứa tiêu chí tìm kiếm cần thiết cho thông báo yêu cầu mà dịch vụ Nhân viên nhận được</a:t>
            </a:r>
          </a:p>
          <a:p>
            <a:pPr algn="just">
              <a:lnSpc>
                <a:spcPts val="4200"/>
              </a:lnSpc>
            </a:pPr>
            <a:r>
              <a:rPr lang="en-US" sz="3000">
                <a:solidFill>
                  <a:srgbClr val="FFFFFF"/>
                </a:solidFill>
                <a:latin typeface="Open Sans"/>
              </a:rPr>
              <a:t>• Một chứa kết quả truy vấn do dịch vụ trả về</a:t>
            </a:r>
          </a:p>
          <a:p>
            <a:pPr algn="just">
              <a:lnSpc>
                <a:spcPts val="4200"/>
              </a:lnSpc>
            </a:pPr>
            <a:r>
              <a:rPr lang="en-US" sz="3000">
                <a:solidFill>
                  <a:srgbClr val="FFFFFF"/>
                </a:solidFill>
                <a:latin typeface="Open Sans"/>
              </a:rPr>
              <a:t>Sau đó, hai loại này tạo thành tệp giản đồ Employee.xsd:</a:t>
            </a:r>
          </a:p>
          <a:p>
            <a:pPr algn="just">
              <a:lnSpc>
                <a:spcPts val="42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46309" y="6106256"/>
            <a:ext cx="6304087" cy="630408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493983" y="-715079"/>
            <a:ext cx="11717158" cy="11717158"/>
          </a:xfrm>
          <a:prstGeom prst="rect">
            <a:avLst/>
          </a:prstGeom>
        </p:spPr>
      </p:pic>
      <p:grpSp>
        <p:nvGrpSpPr>
          <p:cNvPr name="Group 5" id="5"/>
          <p:cNvGrpSpPr/>
          <p:nvPr/>
        </p:nvGrpSpPr>
        <p:grpSpPr>
          <a:xfrm rot="0">
            <a:off x="3687192" y="1640437"/>
            <a:ext cx="5456808" cy="5456808"/>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164002" y="1330367"/>
            <a:ext cx="951933" cy="951933"/>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833493" y="2187485"/>
            <a:ext cx="9520790" cy="7070815"/>
          </a:xfrm>
          <a:prstGeom prst="rect">
            <a:avLst/>
          </a:prstGeom>
        </p:spPr>
      </p:pic>
      <p:sp>
        <p:nvSpPr>
          <p:cNvPr name="TextBox 9" id="9"/>
          <p:cNvSpPr txBox="true"/>
          <p:nvPr/>
        </p:nvSpPr>
        <p:spPr>
          <a:xfrm rot="0">
            <a:off x="11106993" y="2225150"/>
            <a:ext cx="6491139" cy="63817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a:rPr>
              <a:t>Tuy nhiên một vấn đề khác lại xuất hiện. Họ phát hiện ra rằng lược đồ mà từ đó họ lấy được tệp Employee.xsd không đại diện cho thực thể EmployeeHistory mà ứng viên dịch vụ này cũng bao hàm.</a:t>
            </a:r>
          </a:p>
          <a:p>
            <a:pPr algn="just">
              <a:lnSpc>
                <a:spcPts val="4200"/>
              </a:lnSpc>
            </a:pPr>
            <a:r>
              <a:rPr lang="en-US" sz="3000">
                <a:solidFill>
                  <a:srgbClr val="FFFFFF"/>
                </a:solidFill>
                <a:latin typeface="Open Sans"/>
              </a:rPr>
              <a:t>Không muốn áp đặt lên thiết kế đã được tiêu chuẩn hóa của lược đồ Employee, người ta quyết định tạo một định nghĩa lược đồ thứ hai, có tên là EmployeeHistory.xs</a:t>
            </a:r>
          </a:p>
          <a:p>
            <a:pPr algn="just">
              <a:lnSpc>
                <a:spcPts val="42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484560" y="-3546614"/>
            <a:ext cx="9942540" cy="9942540"/>
          </a:xfrm>
          <a:prstGeom prst="rect">
            <a:avLst/>
          </a:prstGeom>
        </p:spPr>
      </p:pic>
      <p:grpSp>
        <p:nvGrpSpPr>
          <p:cNvPr name="Group 4" id="4"/>
          <p:cNvGrpSpPr>
            <a:grpSpLocks noChangeAspect="true"/>
          </p:cNvGrpSpPr>
          <p:nvPr/>
        </p:nvGrpSpPr>
        <p:grpSpPr>
          <a:xfrm rot="0">
            <a:off x="7578700" y="2353390"/>
            <a:ext cx="7377822" cy="7207057"/>
            <a:chOff x="0" y="0"/>
            <a:chExt cx="4828540" cy="4716780"/>
          </a:xfrm>
        </p:grpSpPr>
        <p:sp>
          <p:nvSpPr>
            <p:cNvPr name="Freeform 5" id="5"/>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6"/>
              <a:stretch>
                <a:fillRect l="-933" r="-19603" t="0" b="0"/>
              </a:stretch>
            </a:blipFill>
          </p:spPr>
        </p:sp>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303647" y="8306367"/>
            <a:ext cx="951933" cy="95193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578700" y="2353390"/>
            <a:ext cx="951933" cy="951933"/>
          </a:xfrm>
          <a:prstGeom prst="rect">
            <a:avLst/>
          </a:prstGeom>
        </p:spPr>
      </p:pic>
      <p:sp>
        <p:nvSpPr>
          <p:cNvPr name="TextBox 8" id="8"/>
          <p:cNvSpPr txBox="true"/>
          <p:nvPr/>
        </p:nvSpPr>
        <p:spPr>
          <a:xfrm rot="0">
            <a:off x="1028700" y="592780"/>
            <a:ext cx="5448092" cy="9694220"/>
          </a:xfrm>
          <a:prstGeom prst="rect">
            <a:avLst/>
          </a:prstGeom>
        </p:spPr>
        <p:txBody>
          <a:bodyPr anchor="t" rtlCol="false" tIns="0" lIns="0" bIns="0" rIns="0">
            <a:spAutoFit/>
          </a:bodyPr>
          <a:lstStyle/>
          <a:p>
            <a:pPr algn="just">
              <a:lnSpc>
                <a:spcPts val="3264"/>
              </a:lnSpc>
            </a:pPr>
            <a:r>
              <a:rPr lang="en-US" sz="2331">
                <a:solidFill>
                  <a:srgbClr val="171616"/>
                </a:solidFill>
                <a:latin typeface="Open Sans"/>
              </a:rPr>
              <a:t>Tiếp theo, các kiến trúc sư của TLS làm theo các bước sau để xác định hợp đồng dịch vụ ban đầu:</a:t>
            </a:r>
          </a:p>
          <a:p>
            <a:pPr algn="just">
              <a:lnSpc>
                <a:spcPts val="3264"/>
              </a:lnSpc>
            </a:pPr>
            <a:r>
              <a:rPr lang="en-US" sz="2331">
                <a:solidFill>
                  <a:srgbClr val="171616"/>
                </a:solidFill>
                <a:latin typeface="Open Sans"/>
              </a:rPr>
              <a:t>1.Họ xác nhận rằng mỗi ứng viên năng lực là chung một cách phù hợp và có thể tái sử dụng bằng cách đảm bảo rằng mức độ chi tiết của logic được đóng gói là phù hợp. Sau đó, họ nghiên cứu các cấu trúc dữ liệu được xác định trước đó và thiết lập một tập hợp các tên hoạt động.</a:t>
            </a:r>
          </a:p>
          <a:p>
            <a:pPr algn="just">
              <a:lnSpc>
                <a:spcPts val="3264"/>
              </a:lnSpc>
            </a:pPr>
            <a:r>
              <a:rPr lang="en-US" sz="2331">
                <a:solidFill>
                  <a:srgbClr val="171616"/>
                </a:solidFill>
                <a:latin typeface="Open Sans"/>
              </a:rPr>
              <a:t>2.Họ tạo raloại cổng (hoặcgiao diện)khu vực trong tài liệu WSDL và điền nó với hoạt độngcấu trúc tương ứng với các ứng cử viên năng lực.</a:t>
            </a:r>
          </a:p>
          <a:p>
            <a:pPr algn="just">
              <a:lnSpc>
                <a:spcPts val="3264"/>
              </a:lnSpc>
            </a:pPr>
            <a:r>
              <a:rPr lang="en-US" sz="2331">
                <a:solidFill>
                  <a:srgbClr val="171616"/>
                </a:solidFill>
                <a:latin typeface="Open Sans"/>
              </a:rPr>
              <a:t>3.Chúng chính thức hóa danh sách các giá trị đầu vào Lịch sử và đầu ra cần thiết để phù hợp với việc xử lý logic của từng hoạt động. Điều này được thực hiện bằng cách xác định thích hợptin nhắncác cấu trúc tham chiếu các loại Lược đồ XML trong phần tử conphần phần tử.</a:t>
            </a:r>
          </a:p>
          <a:p>
            <a:pPr algn="just">
              <a:lnSpc>
                <a:spcPts val="2231"/>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947280" y="6674012"/>
            <a:ext cx="4092356" cy="41148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00807" y="3435163"/>
            <a:ext cx="10862261" cy="3416675"/>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501238" y="4741720"/>
            <a:ext cx="9877733" cy="9877733"/>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7259300" y="76767"/>
            <a:ext cx="951933" cy="951933"/>
          </a:xfrm>
          <a:prstGeom prst="rect">
            <a:avLst/>
          </a:prstGeom>
        </p:spPr>
      </p:pic>
      <p:pic>
        <p:nvPicPr>
          <p:cNvPr name="Picture 7" id="7"/>
          <p:cNvPicPr>
            <a:picLocks noChangeAspect="true"/>
          </p:cNvPicPr>
          <p:nvPr/>
        </p:nvPicPr>
        <p:blipFill>
          <a:blip r:embed="rId10"/>
          <a:srcRect l="0" t="0" r="0" b="0"/>
          <a:stretch>
            <a:fillRect/>
          </a:stretch>
        </p:blipFill>
        <p:spPr>
          <a:xfrm flipH="false" flipV="false" rot="0">
            <a:off x="10185444" y="585802"/>
            <a:ext cx="6530728" cy="8311835"/>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6674012"/>
            <a:ext cx="4092356" cy="4114800"/>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01557" y="6674012"/>
            <a:ext cx="4092356" cy="4114800"/>
          </a:xfrm>
          <a:prstGeom prst="rect">
            <a:avLst/>
          </a:prstGeom>
        </p:spPr>
      </p:pic>
      <p:pic>
        <p:nvPicPr>
          <p:cNvPr name="Picture 10" id="1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7253607" y="1301792"/>
            <a:ext cx="957626" cy="4114800"/>
          </a:xfrm>
          <a:prstGeom prst="rect">
            <a:avLst/>
          </a:prstGeom>
        </p:spPr>
      </p:pic>
      <p:sp>
        <p:nvSpPr>
          <p:cNvPr name="TextBox 11" id="11"/>
          <p:cNvSpPr txBox="true"/>
          <p:nvPr/>
        </p:nvSpPr>
        <p:spPr>
          <a:xfrm rot="0">
            <a:off x="1317584" y="3995743"/>
            <a:ext cx="8060300" cy="3317296"/>
          </a:xfrm>
          <a:prstGeom prst="rect">
            <a:avLst/>
          </a:prstGeom>
        </p:spPr>
        <p:txBody>
          <a:bodyPr anchor="t" rtlCol="false" tIns="0" lIns="0" bIns="0" rIns="0">
            <a:spAutoFit/>
          </a:bodyPr>
          <a:lstStyle/>
          <a:p>
            <a:pPr algn="just">
              <a:lnSpc>
                <a:spcPts val="4411"/>
              </a:lnSpc>
            </a:pPr>
            <a:r>
              <a:rPr lang="en-US" sz="3151">
                <a:solidFill>
                  <a:srgbClr val="FFFFFF"/>
                </a:solidFill>
                <a:latin typeface="Open Sans"/>
              </a:rPr>
              <a:t>Các kiến trúc sư TLS quyết định tên hoạt động là Get Employee Weekly Hours Giới hạn Và Cập nhật Lịch sử nhân viên (Hình 8.8).</a:t>
            </a:r>
          </a:p>
          <a:p>
            <a:pPr algn="just">
              <a:lnSpc>
                <a:spcPts val="4411"/>
              </a:lnSpc>
            </a:pPr>
          </a:p>
          <a:p>
            <a:pPr algn="just">
              <a:lnSpc>
                <a:spcPts val="4411"/>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923308" y="-1307292"/>
            <a:ext cx="4671984" cy="4671984"/>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07292" y="6922308"/>
            <a:ext cx="4671984" cy="467198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856594" y="1028700"/>
            <a:ext cx="1391836" cy="1391836"/>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465163" y="3776299"/>
            <a:ext cx="593492" cy="593492"/>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039570" y="7866464"/>
            <a:ext cx="1391836" cy="1391836"/>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229345" y="5917209"/>
            <a:ext cx="593492" cy="593492"/>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8633772" y="409044"/>
            <a:ext cx="8235003" cy="9468912"/>
          </a:xfrm>
          <a:prstGeom prst="rect">
            <a:avLst/>
          </a:prstGeom>
        </p:spPr>
      </p:pic>
      <p:sp>
        <p:nvSpPr>
          <p:cNvPr name="TextBox 11" id="11"/>
          <p:cNvSpPr txBox="true"/>
          <p:nvPr/>
        </p:nvSpPr>
        <p:spPr>
          <a:xfrm rot="0">
            <a:off x="2822837" y="3364692"/>
            <a:ext cx="5431406" cy="2743200"/>
          </a:xfrm>
          <a:prstGeom prst="rect">
            <a:avLst/>
          </a:prstGeom>
        </p:spPr>
        <p:txBody>
          <a:bodyPr anchor="t" rtlCol="false" tIns="0" lIns="0" bIns="0" rIns="0">
            <a:spAutoFit/>
          </a:bodyPr>
          <a:lstStyle/>
          <a:p>
            <a:pPr algn="just">
              <a:lnSpc>
                <a:spcPts val="3600"/>
              </a:lnSpc>
            </a:pPr>
            <a:r>
              <a:rPr lang="en-US" sz="3000">
                <a:solidFill>
                  <a:srgbClr val="FFFFFF"/>
                </a:solidFill>
                <a:latin typeface="Open Sans"/>
              </a:rPr>
              <a:t>Sau đó, họ tiến hành xác định các phần còn lại của định nghĩa trừu tượng, cụ thể là message và portType</a:t>
            </a:r>
          </a:p>
          <a:p>
            <a:pPr algn="just">
              <a:lnSpc>
                <a:spcPts val="3600"/>
              </a:lnSpc>
            </a:pPr>
          </a:p>
          <a:p>
            <a:pPr algn="just">
              <a:lnSpc>
                <a:spcPts val="360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405550" y="-3512641"/>
            <a:ext cx="14000375" cy="14000375"/>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526957" y="2210186"/>
            <a:ext cx="8617043" cy="6287354"/>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423968" y="7731319"/>
            <a:ext cx="2718161" cy="2555681"/>
          </a:xfrm>
          <a:prstGeom prst="rect">
            <a:avLst/>
          </a:prstGeom>
        </p:spPr>
      </p:pic>
      <p:sp>
        <p:nvSpPr>
          <p:cNvPr name="TextBox 6" id="6"/>
          <p:cNvSpPr txBox="true"/>
          <p:nvPr/>
        </p:nvSpPr>
        <p:spPr>
          <a:xfrm rot="0">
            <a:off x="9709664" y="2708665"/>
            <a:ext cx="8112125" cy="3664491"/>
          </a:xfrm>
          <a:prstGeom prst="rect">
            <a:avLst/>
          </a:prstGeom>
        </p:spPr>
        <p:txBody>
          <a:bodyPr anchor="t" rtlCol="false" tIns="0" lIns="0" bIns="0" rIns="0">
            <a:spAutoFit/>
          </a:bodyPr>
          <a:lstStyle/>
          <a:p>
            <a:pPr algn="just">
              <a:lnSpc>
                <a:spcPts val="3295"/>
              </a:lnSpc>
            </a:pPr>
          </a:p>
          <a:p>
            <a:pPr algn="just">
              <a:lnSpc>
                <a:spcPts val="3295"/>
              </a:lnSpc>
            </a:pPr>
            <a:r>
              <a:rPr lang="en-US" sz="2353">
                <a:solidFill>
                  <a:srgbClr val="FFFFFF"/>
                </a:solidFill>
                <a:latin typeface="Open Sans"/>
              </a:rPr>
              <a:t>Sau khi xem xét giao diện dịch vụ trừu tượng ban đầu, người ta xác định rằng có thể kết hợp một bản sửa đổi nhỏ để hỗ trợ tốt hơn cho định hướng dịch vụ cơ bản. Cụ thể, siêu thông tin được thêm vào định nghĩa WSDL để mô tả rõ hơn mục đích và chức năng của từng thao tác trong số hai thao tác và thông báo liên quan của chúng (Ví dụ 8.5).</a:t>
            </a:r>
          </a:p>
          <a:p>
            <a:pPr algn="just">
              <a:lnSpc>
                <a:spcPts val="3295"/>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23308" y="-1307292"/>
            <a:ext cx="4671984" cy="4671984"/>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07292" y="6922308"/>
            <a:ext cx="4671984" cy="4671984"/>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56594" y="1028700"/>
            <a:ext cx="1391836" cy="1391836"/>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65163" y="3776299"/>
            <a:ext cx="593492" cy="593492"/>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039570" y="7866464"/>
            <a:ext cx="1391836" cy="1391836"/>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29345" y="5917209"/>
            <a:ext cx="593492" cy="593492"/>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12308748" y="1028700"/>
            <a:ext cx="5229120" cy="7145382"/>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728491" y="6213955"/>
            <a:ext cx="11022524" cy="3291199"/>
          </a:xfrm>
          <a:prstGeom prst="rect">
            <a:avLst/>
          </a:prstGeom>
        </p:spPr>
      </p:pic>
      <p:sp>
        <p:nvSpPr>
          <p:cNvPr name="TextBox 11" id="11"/>
          <p:cNvSpPr txBox="true"/>
          <p:nvPr/>
        </p:nvSpPr>
        <p:spPr>
          <a:xfrm rot="0">
            <a:off x="1309574" y="2420536"/>
            <a:ext cx="9119679" cy="4114800"/>
          </a:xfrm>
          <a:prstGeom prst="rect">
            <a:avLst/>
          </a:prstGeom>
        </p:spPr>
        <p:txBody>
          <a:bodyPr anchor="t" rtlCol="false" tIns="0" lIns="0" bIns="0" rIns="0">
            <a:spAutoFit/>
          </a:bodyPr>
          <a:lstStyle/>
          <a:p>
            <a:pPr algn="just">
              <a:lnSpc>
                <a:spcPts val="3600"/>
              </a:lnSpc>
            </a:pPr>
            <a:r>
              <a:rPr lang="en-US" sz="3000">
                <a:solidFill>
                  <a:srgbClr val="FFFFFF"/>
                </a:solidFill>
                <a:latin typeface="Open Sans"/>
              </a:rPr>
              <a:t>Kiến trúc sư phụ trách thiết kế dịch vụ Nhân viên quyết định thực hiện các điều chỉnh đối với giao diện dịch vụ trừu tượng để áp dụng các tiêu chuẩn thiết kế hiện tại. Cụ thể, các quy ước đặt tên được kết hợp để chuẩn hóa các tên hoạt động, như trong Hình 8.9 và Ví dụ 8.6.</a:t>
            </a:r>
          </a:p>
          <a:p>
            <a:pPr algn="just">
              <a:lnSpc>
                <a:spcPts val="3600"/>
              </a:lnSpc>
            </a:pPr>
          </a:p>
          <a:p>
            <a:pPr algn="just">
              <a:lnSpc>
                <a:spcPts val="3600"/>
              </a:lnSpc>
            </a:pPr>
          </a:p>
          <a:p>
            <a:pPr algn="just">
              <a:lnSpc>
                <a:spcPts val="360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46309" y="6106256"/>
            <a:ext cx="6304087" cy="630408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039940" y="-3788640"/>
            <a:ext cx="17425200" cy="174252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164002" y="1330367"/>
            <a:ext cx="951933" cy="951933"/>
          </a:xfrm>
          <a:prstGeom prst="rect">
            <a:avLst/>
          </a:prstGeom>
        </p:spPr>
      </p:pic>
      <p:pic>
        <p:nvPicPr>
          <p:cNvPr name="Picture 6" id="6"/>
          <p:cNvPicPr>
            <a:picLocks noChangeAspect="true"/>
          </p:cNvPicPr>
          <p:nvPr/>
        </p:nvPicPr>
        <p:blipFill>
          <a:blip r:embed="rId8"/>
          <a:srcRect l="5586" t="1649" r="4853" b="274"/>
          <a:stretch>
            <a:fillRect/>
          </a:stretch>
        </p:blipFill>
        <p:spPr>
          <a:xfrm flipH="false" flipV="false" rot="0">
            <a:off x="351264" y="1178928"/>
            <a:ext cx="7209943" cy="7578327"/>
          </a:xfrm>
          <a:prstGeom prst="rect">
            <a:avLst/>
          </a:prstGeom>
        </p:spPr>
      </p:pic>
      <p:sp>
        <p:nvSpPr>
          <p:cNvPr name="TextBox 7" id="7"/>
          <p:cNvSpPr txBox="true"/>
          <p:nvPr/>
        </p:nvSpPr>
        <p:spPr>
          <a:xfrm rot="0">
            <a:off x="8092538" y="1463434"/>
            <a:ext cx="9776951" cy="7794866"/>
          </a:xfrm>
          <a:prstGeom prst="rect">
            <a:avLst/>
          </a:prstGeom>
        </p:spPr>
        <p:txBody>
          <a:bodyPr anchor="t" rtlCol="false" tIns="0" lIns="0" bIns="0" rIns="0">
            <a:spAutoFit/>
          </a:bodyPr>
          <a:lstStyle/>
          <a:p>
            <a:pPr algn="just">
              <a:lnSpc>
                <a:spcPts val="3234"/>
              </a:lnSpc>
            </a:pPr>
            <a:r>
              <a:rPr lang="en-US" sz="2310">
                <a:solidFill>
                  <a:srgbClr val="FFFFFF"/>
                </a:solidFill>
                <a:latin typeface="Open Sans"/>
              </a:rPr>
              <a:t>Chúng ta hãy xem xét lại hai hoạt động đã được thiết kế trong dịch vụ Nhân viên:</a:t>
            </a:r>
          </a:p>
          <a:p>
            <a:pPr algn="just">
              <a:lnSpc>
                <a:spcPts val="3234"/>
              </a:lnSpc>
            </a:pPr>
            <a:r>
              <a:rPr lang="en-US" sz="2310">
                <a:solidFill>
                  <a:srgbClr val="FFFFFF"/>
                </a:solidFill>
                <a:latin typeface="Open Sans"/>
              </a:rPr>
              <a:t>• GetWeeklyHoursLimit</a:t>
            </a:r>
          </a:p>
          <a:p>
            <a:pPr algn="just">
              <a:lnSpc>
                <a:spcPts val="3234"/>
              </a:lnSpc>
            </a:pPr>
            <a:r>
              <a:rPr lang="en-US" sz="2310">
                <a:solidFill>
                  <a:srgbClr val="FFFFFF"/>
                </a:solidFill>
                <a:latin typeface="Open Sans"/>
              </a:rPr>
              <a:t>• UpdateHistory</a:t>
            </a:r>
          </a:p>
          <a:p>
            <a:pPr algn="just">
              <a:lnSpc>
                <a:spcPts val="3234"/>
              </a:lnSpc>
            </a:pPr>
            <a:r>
              <a:rPr lang="en-US" sz="2310">
                <a:solidFill>
                  <a:srgbClr val="FFFFFF"/>
                </a:solidFill>
                <a:latin typeface="Open Sans"/>
              </a:rPr>
              <a:t>Việc đầu tiên yêu cầu quyền truy cập vào hồ sơ nhân viên. Tại TLS, thông tin nhân viên được lưu trữ ở hai vị trí:</a:t>
            </a:r>
          </a:p>
          <a:p>
            <a:pPr algn="just">
              <a:lnSpc>
                <a:spcPts val="3234"/>
              </a:lnSpc>
            </a:pPr>
            <a:r>
              <a:rPr lang="en-US" sz="2310">
                <a:solidFill>
                  <a:srgbClr val="FFFFFF"/>
                </a:solidFill>
                <a:latin typeface="Open Sans"/>
              </a:rPr>
              <a:t>• Dữ liệu bảng lương được lưu giữ trong kho lưu trữ của hệ thống kế toán, cùng với thông tin liên hệ bổ sung của nhân viên. </a:t>
            </a:r>
          </a:p>
          <a:p>
            <a:pPr algn="just">
              <a:lnSpc>
                <a:spcPts val="3234"/>
              </a:lnSpc>
            </a:pPr>
            <a:r>
              <a:rPr lang="en-US" sz="2310">
                <a:solidFill>
                  <a:srgbClr val="FFFFFF"/>
                </a:solidFill>
                <a:latin typeface="Open Sans"/>
              </a:rPr>
              <a:t>• Thông tin hồ sơ nhân viên, bao gồm chi tiết lịch sử nhân viên, được lưu trữ trong kho lưu trữ nhân sự</a:t>
            </a:r>
          </a:p>
          <a:p>
            <a:pPr algn="just">
              <a:lnSpc>
                <a:spcPts val="3234"/>
              </a:lnSpc>
            </a:pPr>
          </a:p>
          <a:p>
            <a:pPr algn="just">
              <a:lnSpc>
                <a:spcPts val="3234"/>
              </a:lnSpc>
            </a:pPr>
            <a:r>
              <a:rPr lang="en-US" sz="2310">
                <a:solidFill>
                  <a:srgbClr val="FFFFFF"/>
                </a:solidFill>
                <a:latin typeface="Open Sans"/>
              </a:rPr>
              <a:t>Thoạt nhìn, có vẻ như giải pháp Gửi bảng chấm công có thể yêu cầu các dịch vụ tiện ích mới để tạo điều kiện thuận lợi cho các yêu cầu xử lý dịch vụ của Nhân viên, như được minh họa trong thành phần mở rộng được minh họa trong Hình 8.10. Những yêu cầu mới được xác định này sẽ cần phải tuân theo quy trình lập mô hình dịch vụ được mô tả trong Chương 6.</a:t>
            </a:r>
          </a:p>
          <a:p>
            <a:pPr algn="just">
              <a:lnSpc>
                <a:spcPts val="3234"/>
              </a:lnSpc>
            </a:pPr>
          </a:p>
          <a:p>
            <a:pPr algn="just">
              <a:lnSpc>
                <a:spcPts val="3234"/>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93544" y="2261140"/>
            <a:ext cx="16900912" cy="5316105"/>
          </a:xfrm>
          <a:prstGeom prst="rect">
            <a:avLst/>
          </a:prstGeom>
        </p:spPr>
      </p:pic>
      <p:sp>
        <p:nvSpPr>
          <p:cNvPr name="TextBox 4" id="4"/>
          <p:cNvSpPr txBox="true"/>
          <p:nvPr/>
        </p:nvSpPr>
        <p:spPr>
          <a:xfrm rot="0">
            <a:off x="1740409" y="3848906"/>
            <a:ext cx="14807181" cy="3317296"/>
          </a:xfrm>
          <a:prstGeom prst="rect">
            <a:avLst/>
          </a:prstGeom>
        </p:spPr>
        <p:txBody>
          <a:bodyPr anchor="t" rtlCol="false" tIns="0" lIns="0" bIns="0" rIns="0">
            <a:spAutoFit/>
          </a:bodyPr>
          <a:lstStyle/>
          <a:p>
            <a:pPr algn="just">
              <a:lnSpc>
                <a:spcPts val="4411"/>
              </a:lnSpc>
            </a:pPr>
            <a:r>
              <a:rPr lang="en-US" sz="3151">
                <a:solidFill>
                  <a:srgbClr val="FFFFFF"/>
                </a:solidFill>
                <a:latin typeface="Open Sans"/>
              </a:rPr>
              <a:t>Cuối cùng, tiết lộ rằng chỉ cần một dịch vụ tiện ích mới để cung cấp dịch vụ Nhân viên—một dịch vụ bao bọc Nhân sự cũng có thể hỗ trợ dịch vụ Bảng chấm công. Ví dụ 8.7 chứa phiên bản cuối cùng của định nghĩa dịch vụ Nhân viên, kết hợp các thay đổi đối với tên phần tử và các bản sửa đổi trước đó.</a:t>
            </a:r>
          </a:p>
          <a:p>
            <a:pPr algn="just">
              <a:lnSpc>
                <a:spcPts val="4411"/>
              </a:lnSpc>
            </a:pPr>
          </a:p>
          <a:p>
            <a:pPr algn="just">
              <a:lnSpc>
                <a:spcPts val="4411"/>
              </a:lnSpc>
              <a:spcBef>
                <a:spcPct val="0"/>
              </a:spcBef>
            </a:pP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05874" y="7577246"/>
            <a:ext cx="1391836" cy="1391836"/>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81693" y="8961554"/>
            <a:ext cx="593492" cy="593492"/>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563382" y="1424656"/>
            <a:ext cx="1391836" cy="1391836"/>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157829" y="882182"/>
            <a:ext cx="593492" cy="59349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31787" y="5143500"/>
            <a:ext cx="6304087" cy="6304087"/>
          </a:xfrm>
          <a:prstGeom prst="rect">
            <a:avLst/>
          </a:prstGeom>
        </p:spPr>
      </p:pic>
      <p:grpSp>
        <p:nvGrpSpPr>
          <p:cNvPr name="Group 3" id="3"/>
          <p:cNvGrpSpPr>
            <a:grpSpLocks noChangeAspect="true"/>
          </p:cNvGrpSpPr>
          <p:nvPr/>
        </p:nvGrpSpPr>
        <p:grpSpPr>
          <a:xfrm rot="0">
            <a:off x="1787373" y="1992928"/>
            <a:ext cx="6729803" cy="6729776"/>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8345" r="-18345" t="0" b="0"/>
              </a:stretch>
            </a:blip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907080" y="2262034"/>
            <a:ext cx="951933" cy="951933"/>
          </a:xfrm>
          <a:prstGeom prst="rect">
            <a:avLst/>
          </a:prstGeom>
        </p:spPr>
      </p:pic>
      <p:sp>
        <p:nvSpPr>
          <p:cNvPr name="TextBox 6" id="6"/>
          <p:cNvSpPr txBox="true"/>
          <p:nvPr/>
        </p:nvSpPr>
        <p:spPr>
          <a:xfrm rot="0">
            <a:off x="9144000" y="2252509"/>
            <a:ext cx="8182079" cy="2552700"/>
          </a:xfrm>
          <a:prstGeom prst="rect">
            <a:avLst/>
          </a:prstGeom>
        </p:spPr>
        <p:txBody>
          <a:bodyPr anchor="t" rtlCol="false" tIns="0" lIns="0" bIns="0" rIns="0">
            <a:spAutoFit/>
          </a:bodyPr>
          <a:lstStyle/>
          <a:p>
            <a:pPr algn="ctr">
              <a:lnSpc>
                <a:spcPts val="6720"/>
              </a:lnSpc>
            </a:pPr>
            <a:r>
              <a:rPr lang="en-US" sz="5600">
                <a:solidFill>
                  <a:srgbClr val="171616"/>
                </a:solidFill>
                <a:latin typeface="Alegreya Bold"/>
              </a:rPr>
              <a:t>1.Cân nhắc khi thiết kế mô hình dịch vụ</a:t>
            </a:r>
          </a:p>
          <a:p>
            <a:pPr algn="ctr">
              <a:lnSpc>
                <a:spcPts val="6720"/>
              </a:lnSpc>
            </a:pPr>
          </a:p>
        </p:txBody>
      </p:sp>
      <p:sp>
        <p:nvSpPr>
          <p:cNvPr name="TextBox 7" id="7"/>
          <p:cNvSpPr txBox="true"/>
          <p:nvPr/>
        </p:nvSpPr>
        <p:spPr>
          <a:xfrm rot="0">
            <a:off x="9584017" y="4738534"/>
            <a:ext cx="8239040" cy="3469669"/>
          </a:xfrm>
          <a:prstGeom prst="rect">
            <a:avLst/>
          </a:prstGeom>
        </p:spPr>
        <p:txBody>
          <a:bodyPr anchor="t" rtlCol="false" tIns="0" lIns="0" bIns="0" rIns="0">
            <a:spAutoFit/>
          </a:bodyPr>
          <a:lstStyle/>
          <a:p>
            <a:pPr algn="just">
              <a:lnSpc>
                <a:spcPts val="4583"/>
              </a:lnSpc>
            </a:pPr>
            <a:r>
              <a:rPr lang="en-US" sz="3273">
                <a:solidFill>
                  <a:srgbClr val="171616"/>
                </a:solidFill>
                <a:latin typeface="Open Sans"/>
              </a:rPr>
              <a:t>-Việc lựa chọn mô hình cho một dịch vụ có thể ảnh hưởng đến cách tiếp cận đối với thiết kế hợp đồng dịch vụ web</a:t>
            </a:r>
          </a:p>
          <a:p>
            <a:pPr algn="just">
              <a:lnSpc>
                <a:spcPts val="4583"/>
              </a:lnSpc>
            </a:pPr>
            <a:r>
              <a:rPr lang="en-US" sz="3273">
                <a:solidFill>
                  <a:srgbClr val="171616"/>
                </a:solidFill>
                <a:latin typeface="Open Sans"/>
              </a:rPr>
              <a:t>-Một số cân nhắc chính cho từng mô hình dịch vụ: </a:t>
            </a:r>
          </a:p>
          <a:p>
            <a:pPr algn="just">
              <a:lnSpc>
                <a:spcPts val="4583"/>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205735" y="482388"/>
            <a:ext cx="7784015" cy="9322224"/>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9442776" y="1837536"/>
            <a:ext cx="8222005" cy="6150881"/>
          </a:xfrm>
          <a:prstGeom prst="rect">
            <a:avLst/>
          </a:prstGeom>
        </p:spPr>
      </p:pic>
      <p:sp>
        <p:nvSpPr>
          <p:cNvPr name="TextBox 5" id="5"/>
          <p:cNvSpPr txBox="true"/>
          <p:nvPr/>
        </p:nvSpPr>
        <p:spPr>
          <a:xfrm rot="0">
            <a:off x="1277285" y="7596939"/>
            <a:ext cx="3485193"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Light Bold"/>
              </a:rPr>
              <a:t>Bailey Dupont</a:t>
            </a:r>
          </a:p>
        </p:txBody>
      </p:sp>
      <p:sp>
        <p:nvSpPr>
          <p:cNvPr name="TextBox 6" id="6"/>
          <p:cNvSpPr txBox="true"/>
          <p:nvPr/>
        </p:nvSpPr>
        <p:spPr>
          <a:xfrm rot="0">
            <a:off x="1277285" y="7959842"/>
            <a:ext cx="3485193"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Light"/>
              </a:rPr>
              <a:t>IT Programming</a:t>
            </a:r>
          </a:p>
        </p:txBody>
      </p:sp>
      <p:sp>
        <p:nvSpPr>
          <p:cNvPr name="TextBox 7" id="7"/>
          <p:cNvSpPr txBox="true"/>
          <p:nvPr/>
        </p:nvSpPr>
        <p:spPr>
          <a:xfrm rot="0">
            <a:off x="5360031" y="7959842"/>
            <a:ext cx="3485193"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Light"/>
              </a:rPr>
              <a:t>Web Designer</a:t>
            </a:r>
          </a:p>
        </p:txBody>
      </p:sp>
      <p:sp>
        <p:nvSpPr>
          <p:cNvPr name="TextBox 8" id="8"/>
          <p:cNvSpPr txBox="true"/>
          <p:nvPr/>
        </p:nvSpPr>
        <p:spPr>
          <a:xfrm rot="0">
            <a:off x="9442776" y="7959842"/>
            <a:ext cx="3485193"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Light"/>
              </a:rPr>
              <a:t>Sales Online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23308" y="-1307292"/>
            <a:ext cx="4671984" cy="4671984"/>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07292" y="6922308"/>
            <a:ext cx="4671984" cy="4671984"/>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56594" y="1028700"/>
            <a:ext cx="1391836" cy="1391836"/>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65163" y="3776299"/>
            <a:ext cx="593492" cy="593492"/>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039570" y="7866464"/>
            <a:ext cx="1391836" cy="1391836"/>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29345" y="5917209"/>
            <a:ext cx="593492" cy="593492"/>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3528156" y="3718889"/>
            <a:ext cx="11395152" cy="2791812"/>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grpSp>
        <p:nvGrpSpPr>
          <p:cNvPr name="Group 3" id="3"/>
          <p:cNvGrpSpPr>
            <a:grpSpLocks noChangeAspect="true"/>
          </p:cNvGrpSpPr>
          <p:nvPr/>
        </p:nvGrpSpPr>
        <p:grpSpPr>
          <a:xfrm rot="0">
            <a:off x="10108584" y="0"/>
            <a:ext cx="10287000" cy="10287000"/>
            <a:chOff x="0" y="0"/>
            <a:chExt cx="6350000" cy="6350000"/>
          </a:xfrm>
        </p:grpSpPr>
        <p:sp>
          <p:nvSpPr>
            <p:cNvPr name="Freeform 4" id="4"/>
            <p:cNvSpPr/>
            <p:nvPr/>
          </p:nvSpPr>
          <p:spPr>
            <a:xfrm>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4"/>
              <a:stretch>
                <a:fillRect l="-68336" r="-31750" t="0" b="0"/>
              </a:stretch>
            </a:blip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158842" y="9537941"/>
            <a:ext cx="1498118" cy="1498118"/>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503026" y="-749059"/>
            <a:ext cx="1498118" cy="1498118"/>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520145" y="-1130108"/>
            <a:ext cx="1498118" cy="1498118"/>
          </a:xfrm>
          <a:prstGeom prst="rect">
            <a:avLst/>
          </a:prstGeom>
        </p:spPr>
      </p:pic>
      <p:sp>
        <p:nvSpPr>
          <p:cNvPr name="TextBox 8" id="8"/>
          <p:cNvSpPr txBox="true"/>
          <p:nvPr/>
        </p:nvSpPr>
        <p:spPr>
          <a:xfrm rot="0">
            <a:off x="1205735" y="1019175"/>
            <a:ext cx="7356627" cy="857250"/>
          </a:xfrm>
          <a:prstGeom prst="rect">
            <a:avLst/>
          </a:prstGeom>
        </p:spPr>
        <p:txBody>
          <a:bodyPr anchor="t" rtlCol="false" tIns="0" lIns="0" bIns="0" rIns="0">
            <a:spAutoFit/>
          </a:bodyPr>
          <a:lstStyle/>
          <a:p>
            <a:pPr algn="ctr">
              <a:lnSpc>
                <a:spcPts val="6720"/>
              </a:lnSpc>
            </a:pPr>
            <a:r>
              <a:rPr lang="en-US" sz="5600">
                <a:solidFill>
                  <a:srgbClr val="171616"/>
                </a:solidFill>
                <a:latin typeface="Alegreya Bold"/>
              </a:rPr>
              <a:t>Thiết kế dịch vụ thực thể </a:t>
            </a:r>
          </a:p>
        </p:txBody>
      </p:sp>
      <p:sp>
        <p:nvSpPr>
          <p:cNvPr name="TextBox 9" id="9"/>
          <p:cNvSpPr txBox="true"/>
          <p:nvPr/>
        </p:nvSpPr>
        <p:spPr>
          <a:xfrm rot="0">
            <a:off x="665739" y="2756263"/>
            <a:ext cx="9217032" cy="6255660"/>
          </a:xfrm>
          <a:prstGeom prst="rect">
            <a:avLst/>
          </a:prstGeom>
        </p:spPr>
        <p:txBody>
          <a:bodyPr anchor="t" rtlCol="false" tIns="0" lIns="0" bIns="0" rIns="0">
            <a:spAutoFit/>
          </a:bodyPr>
          <a:lstStyle/>
          <a:p>
            <a:pPr algn="just" marL="484608" indent="-242304" lvl="1">
              <a:lnSpc>
                <a:spcPts val="3142"/>
              </a:lnSpc>
              <a:buFont typeface="Arial"/>
              <a:buChar char="•"/>
            </a:pPr>
            <a:r>
              <a:rPr lang="en-US" sz="2244">
                <a:solidFill>
                  <a:srgbClr val="171616"/>
                </a:solidFill>
                <a:latin typeface="Open Sans"/>
              </a:rPr>
              <a:t> Entity service design là quá trình thiết kế và triển khai các dịch vụ thực thể để quản lý và truy xuất dữ liệu trong mô hình hướng dịch vụ (Service-oriented architecture - SOA). </a:t>
            </a:r>
          </a:p>
          <a:p>
            <a:pPr algn="just" marL="484608" indent="-242304" lvl="1">
              <a:lnSpc>
                <a:spcPts val="3142"/>
              </a:lnSpc>
              <a:buFont typeface="Arial"/>
              <a:buChar char="•"/>
            </a:pPr>
            <a:r>
              <a:rPr lang="en-US" sz="2244">
                <a:solidFill>
                  <a:srgbClr val="171616"/>
                </a:solidFill>
                <a:latin typeface="Open Sans"/>
              </a:rPr>
              <a:t>Lớp dịch vụ it bị ảnh hưởng nhất bởi các lớp khác. </a:t>
            </a:r>
          </a:p>
          <a:p>
            <a:pPr algn="just" marL="484608" indent="-242304" lvl="1">
              <a:lnSpc>
                <a:spcPts val="3142"/>
              </a:lnSpc>
              <a:buFont typeface="Arial"/>
              <a:buChar char="•"/>
            </a:pPr>
            <a:r>
              <a:rPr lang="en-US" sz="2244">
                <a:solidFill>
                  <a:srgbClr val="171616"/>
                </a:solidFill>
                <a:latin typeface="Open Sans"/>
              </a:rPr>
              <a:t>Mục đích của nó là thể hiện chính xác các thực thể dữ liệu tương ứng được xác định trong các mô hình kinh doanh của tổ chức.</a:t>
            </a:r>
          </a:p>
          <a:p>
            <a:pPr algn="just" marL="484608" indent="-242304" lvl="1">
              <a:lnSpc>
                <a:spcPts val="3142"/>
              </a:lnSpc>
              <a:buFont typeface="Arial"/>
              <a:buChar char="•"/>
            </a:pPr>
            <a:r>
              <a:rPr lang="en-US" sz="2244">
                <a:solidFill>
                  <a:srgbClr val="171616"/>
                </a:solidFill>
                <a:latin typeface="Open Sans"/>
              </a:rPr>
              <a:t>Điều này bao gồm định nghĩa các thực thể, tạo các phương thức để quản lý chúng và xác định các quyền truy cập và các ràng buộc liên quan đến dữ liệu. </a:t>
            </a:r>
          </a:p>
          <a:p>
            <a:pPr algn="just" marL="484608" indent="-242304" lvl="1">
              <a:lnSpc>
                <a:spcPts val="3142"/>
              </a:lnSpc>
              <a:buFont typeface="Arial"/>
              <a:buChar char="•"/>
            </a:pPr>
            <a:r>
              <a:rPr lang="en-US" sz="2244">
                <a:solidFill>
                  <a:srgbClr val="171616"/>
                </a:solidFill>
                <a:latin typeface="Open Sans"/>
              </a:rPr>
              <a:t>Sau đó, các dịch vụ thực thể này có thể được sử dụng bởi các dịch vụ khác trong hệ thống SOA để truy xuất và quản lý dữ liệu một cách hiệu quả. </a:t>
            </a:r>
          </a:p>
          <a:p>
            <a:pPr algn="just" marL="484608" indent="-242304" lvl="1">
              <a:lnSpc>
                <a:spcPts val="3142"/>
              </a:lnSpc>
              <a:buFont typeface="Arial"/>
              <a:buChar char="•"/>
            </a:pPr>
            <a:r>
              <a:rPr lang="en-US" sz="2244">
                <a:solidFill>
                  <a:srgbClr val="171616"/>
                </a:solidFill>
                <a:latin typeface="Open Sans"/>
              </a:rPr>
              <a:t>Các dịch vụ thực thể này có thể được triển khai trên nhiều nền tảng khác nhau và có thể sử dụng các công nghệ khác nhau để triển khai..</a:t>
            </a:r>
          </a:p>
          <a:p>
            <a:pPr algn="just">
              <a:lnSpc>
                <a:spcPts val="3142"/>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88207">
            <a:off x="7862881" y="-2793746"/>
            <a:ext cx="15206057" cy="1520605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870157" y="702961"/>
            <a:ext cx="951933" cy="951933"/>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46124" y="7997928"/>
            <a:ext cx="951933" cy="951933"/>
          </a:xfrm>
          <a:prstGeom prst="rect">
            <a:avLst/>
          </a:prstGeom>
        </p:spPr>
      </p:pic>
      <p:sp>
        <p:nvSpPr>
          <p:cNvPr name="TextBox 6" id="6"/>
          <p:cNvSpPr txBox="true"/>
          <p:nvPr/>
        </p:nvSpPr>
        <p:spPr>
          <a:xfrm rot="0">
            <a:off x="10764899" y="4290982"/>
            <a:ext cx="6494401" cy="2980691"/>
          </a:xfrm>
          <a:prstGeom prst="rect">
            <a:avLst/>
          </a:prstGeom>
        </p:spPr>
        <p:txBody>
          <a:bodyPr anchor="t" rtlCol="false" tIns="0" lIns="0" bIns="0" rIns="0">
            <a:spAutoFit/>
          </a:bodyPr>
          <a:lstStyle/>
          <a:p>
            <a:pPr algn="just">
              <a:lnSpc>
                <a:spcPts val="4759"/>
              </a:lnSpc>
            </a:pPr>
            <a:r>
              <a:rPr lang="en-US" sz="3399">
                <a:solidFill>
                  <a:srgbClr val="FFFFFF"/>
                </a:solidFill>
                <a:latin typeface="Open Sans"/>
              </a:rPr>
              <a:t>Một dịch vụ thực thể mẫu với bốn hoạt động dành riêng cho các chức năng liên quan đến xử lý đơn đặt hàng</a:t>
            </a:r>
          </a:p>
          <a:p>
            <a:pPr algn="just">
              <a:lnSpc>
                <a:spcPts val="4759"/>
              </a:lnSpc>
              <a:spcBef>
                <a:spcPct val="0"/>
              </a:spcBef>
            </a:pPr>
          </a:p>
        </p:txBody>
      </p:sp>
      <p:grpSp>
        <p:nvGrpSpPr>
          <p:cNvPr name="Group 7" id="7"/>
          <p:cNvGrpSpPr>
            <a:grpSpLocks noChangeAspect="true"/>
          </p:cNvGrpSpPr>
          <p:nvPr/>
        </p:nvGrpSpPr>
        <p:grpSpPr>
          <a:xfrm rot="0">
            <a:off x="2822090" y="2289072"/>
            <a:ext cx="5708878" cy="5708855"/>
            <a:chOff x="0" y="0"/>
            <a:chExt cx="6350000" cy="6349975"/>
          </a:xfrm>
        </p:grpSpPr>
        <p:sp>
          <p:nvSpPr>
            <p:cNvPr name="Freeform 8" id="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4063" r="-12973" t="-7910" b="-7996"/>
              </a:stretch>
            </a:blipFill>
          </p:spPr>
        </p:sp>
      </p:grpSp>
      <p:sp>
        <p:nvSpPr>
          <p:cNvPr name="TextBox 9" id="9"/>
          <p:cNvSpPr txBox="true"/>
          <p:nvPr/>
        </p:nvSpPr>
        <p:spPr>
          <a:xfrm rot="0">
            <a:off x="7431109" y="2740289"/>
            <a:ext cx="12364029" cy="1095948"/>
          </a:xfrm>
          <a:prstGeom prst="rect">
            <a:avLst/>
          </a:prstGeom>
        </p:spPr>
        <p:txBody>
          <a:bodyPr anchor="t" rtlCol="false" tIns="0" lIns="0" bIns="0" rIns="0">
            <a:spAutoFit/>
          </a:bodyPr>
          <a:lstStyle/>
          <a:p>
            <a:pPr algn="ctr">
              <a:lnSpc>
                <a:spcPts val="8612"/>
              </a:lnSpc>
            </a:pPr>
            <a:r>
              <a:rPr lang="en-US" sz="7176">
                <a:solidFill>
                  <a:srgbClr val="FFFFFF"/>
                </a:solidFill>
                <a:latin typeface="Alegreya Bold"/>
              </a:rPr>
              <a:t>Ví dụ</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grpSp>
        <p:nvGrpSpPr>
          <p:cNvPr name="Group 3" id="3"/>
          <p:cNvGrpSpPr>
            <a:grpSpLocks noChangeAspect="true"/>
          </p:cNvGrpSpPr>
          <p:nvPr/>
        </p:nvGrpSpPr>
        <p:grpSpPr>
          <a:xfrm rot="0">
            <a:off x="-1183276" y="1574884"/>
            <a:ext cx="8712116" cy="8712116"/>
            <a:chOff x="0" y="0"/>
            <a:chExt cx="3282950" cy="3282950"/>
          </a:xfrm>
        </p:grpSpPr>
        <p:sp>
          <p:nvSpPr>
            <p:cNvPr name="Freeform 4" id="4"/>
            <p:cNvSpPr/>
            <p:nvPr/>
          </p:nvSpPr>
          <p:spPr>
            <a:xfrm>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38888" r="-38888" t="0" b="0"/>
              </a:stretch>
            </a:blip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8575244" y="528481"/>
            <a:ext cx="7345528" cy="1184762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848228" y="1827596"/>
            <a:ext cx="951933" cy="951933"/>
          </a:xfrm>
          <a:prstGeom prst="rect">
            <a:avLst/>
          </a:prstGeom>
        </p:spPr>
      </p:pic>
      <p:sp>
        <p:nvSpPr>
          <p:cNvPr name="TextBox 7" id="7"/>
          <p:cNvSpPr txBox="true"/>
          <p:nvPr/>
        </p:nvSpPr>
        <p:spPr>
          <a:xfrm rot="0">
            <a:off x="7528840" y="3082102"/>
            <a:ext cx="9259239" cy="6692758"/>
          </a:xfrm>
          <a:prstGeom prst="rect">
            <a:avLst/>
          </a:prstGeom>
        </p:spPr>
        <p:txBody>
          <a:bodyPr anchor="t" rtlCol="false" tIns="0" lIns="0" bIns="0" rIns="0">
            <a:spAutoFit/>
          </a:bodyPr>
          <a:lstStyle/>
          <a:p>
            <a:pPr algn="just" marL="433005" indent="-216503" lvl="1">
              <a:lnSpc>
                <a:spcPts val="2807"/>
              </a:lnSpc>
              <a:buFont typeface="Arial"/>
              <a:buChar char="•"/>
            </a:pPr>
            <a:r>
              <a:rPr lang="en-US" sz="2005">
                <a:solidFill>
                  <a:srgbClr val="FFFFFF"/>
                </a:solidFill>
                <a:latin typeface="Open Sans"/>
              </a:rPr>
              <a:t>Các dịch vụ này chịu trách nhiệm thực hiện nhiều chức năng xử lý cấp thấp và không yêu cầu chuyên môn phân tích nghiệp vụ. </a:t>
            </a:r>
          </a:p>
          <a:p>
            <a:pPr algn="just" marL="433005" indent="-216503" lvl="1">
              <a:lnSpc>
                <a:spcPts val="2807"/>
              </a:lnSpc>
              <a:buFont typeface="Arial"/>
              <a:buChar char="•"/>
            </a:pPr>
            <a:r>
              <a:rPr lang="en-US" sz="2005">
                <a:solidFill>
                  <a:srgbClr val="FFFFFF"/>
                </a:solidFill>
                <a:latin typeface="Open Sans"/>
              </a:rPr>
              <a:t>Chúng được thiết kế để trừu tượng hóa các phần của môi trường kế thừa của một tổ chức và được xác định tốt nhất bởi những người hiểu các môi trường này nhất. </a:t>
            </a:r>
          </a:p>
          <a:p>
            <a:pPr algn="just" marL="433005" indent="-216503" lvl="1">
              <a:lnSpc>
                <a:spcPts val="2807"/>
              </a:lnSpc>
              <a:buFont typeface="Arial"/>
              <a:buChar char="•"/>
            </a:pPr>
            <a:r>
              <a:rPr lang="en-US" sz="2005">
                <a:solidFill>
                  <a:srgbClr val="FFFFFF"/>
                </a:solidFill>
                <a:latin typeface="Open Sans"/>
              </a:rPr>
              <a:t>Việc thiết kế các dịch vụ tiện ích có thể là khó khăn nhất vì các cân nhắc về thế giới thực và công nghệ cụ thể cần được tính đến. </a:t>
            </a:r>
          </a:p>
          <a:p>
            <a:pPr algn="just" marL="433005" indent="-216503" lvl="1">
              <a:lnSpc>
                <a:spcPts val="2807"/>
              </a:lnSpc>
              <a:buFont typeface="Arial"/>
              <a:buChar char="•"/>
            </a:pPr>
            <a:r>
              <a:rPr lang="en-US" sz="2005">
                <a:solidFill>
                  <a:srgbClr val="FFFFFF"/>
                </a:solidFill>
                <a:latin typeface="Open Sans"/>
              </a:rPr>
              <a:t>Logic xử lý trong các dịch vụ tiện ích có thể tương tự như trong các microservice, nhưng việc sử dụng lại dịch vụ là một nguyên tắc quan trọng. </a:t>
            </a:r>
          </a:p>
          <a:p>
            <a:pPr algn="just" marL="433005" indent="-216503" lvl="1">
              <a:lnSpc>
                <a:spcPts val="2807"/>
              </a:lnSpc>
              <a:buFont typeface="Arial"/>
              <a:buChar char="•"/>
            </a:pPr>
            <a:r>
              <a:rPr lang="en-US" sz="2005">
                <a:solidFill>
                  <a:srgbClr val="FFFFFF"/>
                </a:solidFill>
                <a:latin typeface="Open Sans"/>
              </a:rPr>
              <a:t>Do đó, API của các dịch vụ tiện ích cần phải chung chung và linh hoạt nhất có thể. </a:t>
            </a:r>
          </a:p>
          <a:p>
            <a:pPr algn="just" marL="433005" indent="-216503" lvl="1">
              <a:lnSpc>
                <a:spcPts val="2807"/>
              </a:lnSpc>
              <a:buFont typeface="Arial"/>
              <a:buChar char="•"/>
            </a:pPr>
            <a:r>
              <a:rPr lang="en-US" sz="2005">
                <a:solidFill>
                  <a:srgbClr val="FFFFFF"/>
                </a:solidFill>
                <a:latin typeface="Open Sans"/>
              </a:rPr>
              <a:t>Các dịch vụ tiện ích cung cấp chức năng chung, do đó việc xem xét kho dịch vụ hiện có đối với các dịch vụ mới là rất quan trọng. </a:t>
            </a:r>
          </a:p>
          <a:p>
            <a:pPr algn="just" marL="433005" indent="-216503" lvl="1">
              <a:lnSpc>
                <a:spcPts val="2807"/>
              </a:lnSpc>
              <a:buFont typeface="Arial"/>
              <a:buChar char="•"/>
            </a:pPr>
            <a:r>
              <a:rPr lang="en-US" sz="2005">
                <a:solidFill>
                  <a:srgbClr val="FFFFFF"/>
                </a:solidFill>
                <a:latin typeface="Open Sans"/>
              </a:rPr>
              <a:t>Bên cạnh đó, cần đảm bảo rằng bất kỳ chức năng tiện ích mới nào được xác định đều không tồn tại theo một cách nào đó trong hình dạng hoặc hình thức. </a:t>
            </a:r>
          </a:p>
          <a:p>
            <a:pPr algn="just" marL="433005" indent="-216503" lvl="1">
              <a:lnSpc>
                <a:spcPts val="2807"/>
              </a:lnSpc>
              <a:buFont typeface="Arial"/>
              <a:buChar char="•"/>
            </a:pPr>
            <a:r>
              <a:rPr lang="en-US" sz="2005">
                <a:solidFill>
                  <a:srgbClr val="FFFFFF"/>
                </a:solidFill>
                <a:latin typeface="Open Sans"/>
              </a:rPr>
              <a:t>Nếu cần, có thể mua hoặc thuê các tính năng mà bạn yêu cầu từ các nhà cung cấp bên thứ ba.</a:t>
            </a:r>
          </a:p>
        </p:txBody>
      </p:sp>
      <p:sp>
        <p:nvSpPr>
          <p:cNvPr name="TextBox 8" id="8"/>
          <p:cNvSpPr txBox="true"/>
          <p:nvPr/>
        </p:nvSpPr>
        <p:spPr>
          <a:xfrm rot="0">
            <a:off x="9065195" y="1565359"/>
            <a:ext cx="6970960" cy="857250"/>
          </a:xfrm>
          <a:prstGeom prst="rect">
            <a:avLst/>
          </a:prstGeom>
        </p:spPr>
        <p:txBody>
          <a:bodyPr anchor="t" rtlCol="false" tIns="0" lIns="0" bIns="0" rIns="0">
            <a:spAutoFit/>
          </a:bodyPr>
          <a:lstStyle/>
          <a:p>
            <a:pPr>
              <a:lnSpc>
                <a:spcPts val="6720"/>
              </a:lnSpc>
            </a:pPr>
            <a:r>
              <a:rPr lang="en-US" sz="5600">
                <a:solidFill>
                  <a:srgbClr val="171616"/>
                </a:solidFill>
                <a:latin typeface="Alegreya Bold"/>
              </a:rPr>
              <a:t>Thiết kế dịch vụ tiện ích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924354" y="804944"/>
            <a:ext cx="8067676" cy="8067676"/>
          </a:xfrm>
          <a:prstGeom prst="rect">
            <a:avLst/>
          </a:prstGeom>
        </p:spPr>
      </p:pic>
      <p:grpSp>
        <p:nvGrpSpPr>
          <p:cNvPr name="Group 3" id="3"/>
          <p:cNvGrpSpPr>
            <a:grpSpLocks noChangeAspect="true"/>
          </p:cNvGrpSpPr>
          <p:nvPr/>
        </p:nvGrpSpPr>
        <p:grpSpPr>
          <a:xfrm rot="0">
            <a:off x="10586941" y="3111819"/>
            <a:ext cx="4416700" cy="4416682"/>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3107" r="-9062" t="-5112" b="-13090"/>
              </a:stretch>
            </a:blip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41034" y="9945966"/>
            <a:ext cx="682068" cy="682068"/>
          </a:xfrm>
          <a:prstGeom prst="rect">
            <a:avLst/>
          </a:prstGeom>
        </p:spPr>
      </p:pic>
      <p:sp>
        <p:nvSpPr>
          <p:cNvPr name="TextBox 6" id="6"/>
          <p:cNvSpPr txBox="true"/>
          <p:nvPr/>
        </p:nvSpPr>
        <p:spPr>
          <a:xfrm rot="0">
            <a:off x="1475517" y="1565359"/>
            <a:ext cx="6496040" cy="857250"/>
          </a:xfrm>
          <a:prstGeom prst="rect">
            <a:avLst/>
          </a:prstGeom>
        </p:spPr>
        <p:txBody>
          <a:bodyPr anchor="t" rtlCol="false" tIns="0" lIns="0" bIns="0" rIns="0">
            <a:spAutoFit/>
          </a:bodyPr>
          <a:lstStyle/>
          <a:p>
            <a:pPr algn="ctr">
              <a:lnSpc>
                <a:spcPts val="6720"/>
              </a:lnSpc>
            </a:pPr>
            <a:r>
              <a:rPr lang="en-US" sz="5600">
                <a:solidFill>
                  <a:srgbClr val="FFFFFF"/>
                </a:solidFill>
                <a:latin typeface="Alegreya Bold"/>
              </a:rPr>
              <a:t>Ví dụ</a:t>
            </a:r>
          </a:p>
        </p:txBody>
      </p:sp>
      <p:sp>
        <p:nvSpPr>
          <p:cNvPr name="TextBox 7" id="7"/>
          <p:cNvSpPr txBox="true"/>
          <p:nvPr/>
        </p:nvSpPr>
        <p:spPr>
          <a:xfrm rot="0">
            <a:off x="1028700" y="3580070"/>
            <a:ext cx="8272097" cy="3948431"/>
          </a:xfrm>
          <a:prstGeom prst="rect">
            <a:avLst/>
          </a:prstGeom>
        </p:spPr>
        <p:txBody>
          <a:bodyPr anchor="t" rtlCol="false" tIns="0" lIns="0" bIns="0" rIns="0">
            <a:spAutoFit/>
          </a:bodyPr>
          <a:lstStyle/>
          <a:p>
            <a:pPr algn="just">
              <a:lnSpc>
                <a:spcPts val="3919"/>
              </a:lnSpc>
            </a:pPr>
            <a:r>
              <a:rPr lang="en-US" sz="2799">
                <a:solidFill>
                  <a:srgbClr val="FFFFFF"/>
                </a:solidFill>
                <a:latin typeface="Open Sans"/>
              </a:rPr>
              <a:t>Một dịch vụ tiện ích mẫu với ngữ cảnh chức năng dành riêng cho việc chuyển đổi dữ liệu. Hai hoạt động ban đầu được dán nhãn cụ thể liên quan đến chuyển đổi dữ liệu kế toán để cho phép thêm các hoạt động kiểu chuyển đổi trong tương lai có thể không liên quan đến dữ liệu kế toán.</a:t>
            </a:r>
          </a:p>
          <a:p>
            <a:pPr algn="just">
              <a:lnSpc>
                <a:spcPts val="3919"/>
              </a:lnSpc>
            </a:pPr>
          </a:p>
          <a:p>
            <a:pPr algn="just">
              <a:lnSpc>
                <a:spcPts val="391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41034" y="9945966"/>
            <a:ext cx="682068" cy="68206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833548" y="6172200"/>
            <a:ext cx="4454452"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4547734" y="488462"/>
            <a:ext cx="2711566" cy="4941351"/>
          </a:xfrm>
          <a:prstGeom prst="rect">
            <a:avLst/>
          </a:prstGeom>
        </p:spPr>
      </p:pic>
      <p:sp>
        <p:nvSpPr>
          <p:cNvPr name="TextBox 5" id="5"/>
          <p:cNvSpPr txBox="true"/>
          <p:nvPr/>
        </p:nvSpPr>
        <p:spPr>
          <a:xfrm rot="0">
            <a:off x="1681048" y="2901988"/>
            <a:ext cx="10404772" cy="4939031"/>
          </a:xfrm>
          <a:prstGeom prst="rect">
            <a:avLst/>
          </a:prstGeom>
        </p:spPr>
        <p:txBody>
          <a:bodyPr anchor="t" rtlCol="false" tIns="0" lIns="0" bIns="0" rIns="0">
            <a:spAutoFit/>
          </a:bodyPr>
          <a:lstStyle/>
          <a:p>
            <a:pPr algn="just" marL="604513" indent="-302256" lvl="1">
              <a:lnSpc>
                <a:spcPts val="3919"/>
              </a:lnSpc>
              <a:buFont typeface="Arial"/>
              <a:buChar char="•"/>
            </a:pPr>
            <a:r>
              <a:rPr lang="en-US" sz="2799">
                <a:solidFill>
                  <a:srgbClr val="FFFFFF"/>
                </a:solidFill>
                <a:latin typeface="Open Sans"/>
              </a:rPr>
              <a:t>Mặc dù có thể xây dựng microservice dưới dạng dịch vụ Web dựa trên SOAP, nhưng đây không phải là cách tiếp cận phổ biến. </a:t>
            </a:r>
          </a:p>
          <a:p>
            <a:pPr algn="just" marL="604513" indent="-302256" lvl="1">
              <a:lnSpc>
                <a:spcPts val="3919"/>
              </a:lnSpc>
              <a:buFont typeface="Arial"/>
              <a:buChar char="•"/>
            </a:pPr>
            <a:r>
              <a:rPr lang="en-US" sz="2799">
                <a:solidFill>
                  <a:srgbClr val="FFFFFF"/>
                </a:solidFill>
                <a:latin typeface="Open Sans"/>
              </a:rPr>
              <a:t>Chi phí xử lý liên quan đến nhắn tin SOAP và ngăn xếp công nghệ nhiều lớp của dịch vụ Web và môi trường WS-* có thể gây ra độ trễ và các thách thức khác liên quan đến hiệu suất đi ngược lại mục tiêu thiết kế hiệu suất cao điển hình của vi dịch vụ. </a:t>
            </a:r>
          </a:p>
          <a:p>
            <a:pPr algn="just" marL="604513" indent="-302256" lvl="1">
              <a:lnSpc>
                <a:spcPts val="3919"/>
              </a:lnSpc>
              <a:spcBef>
                <a:spcPct val="0"/>
              </a:spcBef>
              <a:buFont typeface="Arial"/>
              <a:buChar char="•"/>
            </a:pPr>
            <a:r>
              <a:rPr lang="en-US" sz="2799">
                <a:solidFill>
                  <a:srgbClr val="FFFFFF"/>
                </a:solidFill>
                <a:latin typeface="Open Sans"/>
              </a:rPr>
              <a:t>Do đó, thiết kế vi dịch vụ sẽ được giải thích thêm trong Chương 9.</a:t>
            </a:r>
          </a:p>
        </p:txBody>
      </p:sp>
      <p:sp>
        <p:nvSpPr>
          <p:cNvPr name="TextBox 6" id="6"/>
          <p:cNvSpPr txBox="true"/>
          <p:nvPr/>
        </p:nvSpPr>
        <p:spPr>
          <a:xfrm rot="0">
            <a:off x="3622868" y="478937"/>
            <a:ext cx="7148387" cy="1704975"/>
          </a:xfrm>
          <a:prstGeom prst="rect">
            <a:avLst/>
          </a:prstGeom>
        </p:spPr>
        <p:txBody>
          <a:bodyPr anchor="t" rtlCol="false" tIns="0" lIns="0" bIns="0" rIns="0">
            <a:spAutoFit/>
          </a:bodyPr>
          <a:lstStyle/>
          <a:p>
            <a:pPr algn="ctr">
              <a:lnSpc>
                <a:spcPts val="6720"/>
              </a:lnSpc>
            </a:pPr>
            <a:r>
              <a:rPr lang="en-US" sz="5600">
                <a:solidFill>
                  <a:srgbClr val="FFFFFF"/>
                </a:solidFill>
                <a:latin typeface="Alegreya Bold"/>
              </a:rPr>
              <a:t>Thiết kế vi dịch vụ </a:t>
            </a:r>
          </a:p>
          <a:p>
            <a:pPr algn="ctr">
              <a:lnSpc>
                <a:spcPts val="67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41034" y="9945966"/>
            <a:ext cx="682068" cy="68206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833548" y="6172200"/>
            <a:ext cx="4454452" cy="411480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4547734" y="488462"/>
            <a:ext cx="2711566" cy="4941351"/>
          </a:xfrm>
          <a:prstGeom prst="rect">
            <a:avLst/>
          </a:prstGeom>
        </p:spPr>
      </p:pic>
      <p:sp>
        <p:nvSpPr>
          <p:cNvPr name="TextBox 5" id="5"/>
          <p:cNvSpPr txBox="true"/>
          <p:nvPr/>
        </p:nvSpPr>
        <p:spPr>
          <a:xfrm rot="0">
            <a:off x="1028700" y="3328669"/>
            <a:ext cx="12336724" cy="5929631"/>
          </a:xfrm>
          <a:prstGeom prst="rect">
            <a:avLst/>
          </a:prstGeom>
        </p:spPr>
        <p:txBody>
          <a:bodyPr anchor="t" rtlCol="false" tIns="0" lIns="0" bIns="0" rIns="0">
            <a:spAutoFit/>
          </a:bodyPr>
          <a:lstStyle/>
          <a:p>
            <a:pPr algn="just" marL="604513" indent="-302256" lvl="1">
              <a:lnSpc>
                <a:spcPts val="3919"/>
              </a:lnSpc>
              <a:buFont typeface="Arial"/>
              <a:buChar char="•"/>
            </a:pPr>
            <a:r>
              <a:rPr lang="en-US" sz="2799">
                <a:solidFill>
                  <a:srgbClr val="FFFFFF"/>
                </a:solidFill>
                <a:latin typeface="Open Sans"/>
              </a:rPr>
              <a:t>Các dịch vụ tác vụ thường có chứa logic quy trình nhúng để điều phối các dịch vụ cơ bản </a:t>
            </a:r>
          </a:p>
          <a:p>
            <a:pPr algn="just" marL="604513" indent="-302256" lvl="1">
              <a:lnSpc>
                <a:spcPts val="3919"/>
              </a:lnSpc>
              <a:buFont typeface="Arial"/>
              <a:buChar char="•"/>
            </a:pPr>
            <a:r>
              <a:rPr lang="en-US" sz="2799">
                <a:solidFill>
                  <a:srgbClr val="FFFFFF"/>
                </a:solidFill>
                <a:latin typeface="Open Sans"/>
              </a:rPr>
              <a:t>Do đó thiết kế chúng đòi hỏi ít nỗ lực hơn so với các mô hình dịch vụ trước đây.</a:t>
            </a:r>
          </a:p>
          <a:p>
            <a:pPr algn="just" marL="604513" indent="-302256" lvl="1">
              <a:lnSpc>
                <a:spcPts val="3919"/>
              </a:lnSpc>
              <a:buFont typeface="Arial"/>
              <a:buChar char="•"/>
            </a:pPr>
            <a:r>
              <a:rPr lang="en-US" sz="2799">
                <a:solidFill>
                  <a:srgbClr val="FFFFFF"/>
                </a:solidFill>
                <a:latin typeface="Open Sans"/>
              </a:rPr>
              <a:t>Các hoạt động bổ sung có thể được thêm vào để hỗ trợ tương tác không đồng bộ. </a:t>
            </a:r>
          </a:p>
          <a:p>
            <a:pPr algn="just" marL="604513" indent="-302256" lvl="1">
              <a:lnSpc>
                <a:spcPts val="3919"/>
              </a:lnSpc>
              <a:buFont typeface="Arial"/>
              <a:buChar char="•"/>
            </a:pPr>
            <a:r>
              <a:rPr lang="en-US" sz="2799">
                <a:solidFill>
                  <a:srgbClr val="FFFFFF"/>
                </a:solidFill>
                <a:latin typeface="Open Sans"/>
              </a:rPr>
              <a:t>Các phương pháp lập mô hình khác nhau có thể được sử dụng để thực hiện quy trình này, ví dụ như sử dụng biểu đồ tuần tự. </a:t>
            </a:r>
          </a:p>
          <a:p>
            <a:pPr algn="just" marL="604513" indent="-302256" lvl="1">
              <a:lnSpc>
                <a:spcPts val="3919"/>
              </a:lnSpc>
              <a:buFont typeface="Arial"/>
              <a:buChar char="•"/>
            </a:pPr>
            <a:r>
              <a:rPr lang="en-US" sz="2799">
                <a:solidFill>
                  <a:srgbClr val="FFFFFF"/>
                </a:solidFill>
                <a:latin typeface="Open Sans"/>
              </a:rPr>
              <a:t>Mục đích của bài tập này là ghi lại từng đường dẫn thực thi có thể, bao gồm tất cả các điều kiện ngoại lệ. </a:t>
            </a:r>
          </a:p>
          <a:p>
            <a:pPr algn="just" marL="604513" indent="-302256" lvl="1">
              <a:lnSpc>
                <a:spcPts val="3919"/>
              </a:lnSpc>
              <a:spcBef>
                <a:spcPct val="0"/>
              </a:spcBef>
              <a:buFont typeface="Arial"/>
              <a:buChar char="•"/>
            </a:pPr>
            <a:r>
              <a:rPr lang="en-US" sz="2799">
                <a:solidFill>
                  <a:srgbClr val="FFFFFF"/>
                </a:solidFill>
                <a:latin typeface="Open Sans"/>
              </a:rPr>
              <a:t>Các sơ đồ kết quả cũng sẽ là đầu vào hữu ích cho các trường hợp thử nghiệm tiếp theo</a:t>
            </a:r>
          </a:p>
        </p:txBody>
      </p:sp>
      <p:sp>
        <p:nvSpPr>
          <p:cNvPr name="TextBox 6" id="6"/>
          <p:cNvSpPr txBox="true"/>
          <p:nvPr/>
        </p:nvSpPr>
        <p:spPr>
          <a:xfrm rot="0">
            <a:off x="3622868" y="478937"/>
            <a:ext cx="7148387" cy="857250"/>
          </a:xfrm>
          <a:prstGeom prst="rect">
            <a:avLst/>
          </a:prstGeom>
        </p:spPr>
        <p:txBody>
          <a:bodyPr anchor="t" rtlCol="false" tIns="0" lIns="0" bIns="0" rIns="0">
            <a:spAutoFit/>
          </a:bodyPr>
          <a:lstStyle/>
          <a:p>
            <a:pPr algn="ctr">
              <a:lnSpc>
                <a:spcPts val="6720"/>
              </a:lnSpc>
            </a:pPr>
            <a:r>
              <a:rPr lang="en-US" sz="5600">
                <a:solidFill>
                  <a:srgbClr val="FFFFFF"/>
                </a:solidFill>
                <a:latin typeface="Alegreya Bold"/>
              </a:rPr>
              <a:t>Thiết kế dịch vụ tác vụ</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7510" y="2272215"/>
            <a:ext cx="1447374" cy="1447374"/>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40626" y="7610201"/>
            <a:ext cx="1447374" cy="1447374"/>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062375" y="9740816"/>
            <a:ext cx="546184" cy="546184"/>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1100" y="1181100"/>
            <a:ext cx="546184" cy="546184"/>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3500" y="1333500"/>
            <a:ext cx="546184" cy="546184"/>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2518824" y="3503654"/>
            <a:ext cx="13377862" cy="6783346"/>
          </a:xfrm>
          <a:prstGeom prst="rect">
            <a:avLst/>
          </a:prstGeom>
        </p:spPr>
      </p:pic>
      <p:sp>
        <p:nvSpPr>
          <p:cNvPr name="TextBox 9" id="9"/>
          <p:cNvSpPr txBox="true"/>
          <p:nvPr/>
        </p:nvSpPr>
        <p:spPr>
          <a:xfrm rot="0">
            <a:off x="9853222" y="4635866"/>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02</a:t>
            </a:r>
          </a:p>
        </p:txBody>
      </p:sp>
      <p:sp>
        <p:nvSpPr>
          <p:cNvPr name="TextBox 10" id="10"/>
          <p:cNvSpPr txBox="true"/>
          <p:nvPr/>
        </p:nvSpPr>
        <p:spPr>
          <a:xfrm rot="0">
            <a:off x="2225625" y="881352"/>
            <a:ext cx="13836750" cy="2114550"/>
          </a:xfrm>
          <a:prstGeom prst="rect">
            <a:avLst/>
          </a:prstGeom>
        </p:spPr>
        <p:txBody>
          <a:bodyPr anchor="t" rtlCol="false" tIns="0" lIns="0" bIns="0" rIns="0">
            <a:spAutoFit/>
          </a:bodyPr>
          <a:lstStyle/>
          <a:p>
            <a:pPr algn="ctr">
              <a:lnSpc>
                <a:spcPts val="8125"/>
              </a:lnSpc>
            </a:pPr>
            <a:r>
              <a:rPr lang="en-US" sz="6771">
                <a:solidFill>
                  <a:srgbClr val="171616"/>
                </a:solidFill>
                <a:latin typeface="Alegreya Bold"/>
              </a:rPr>
              <a:t>Ví dụ</a:t>
            </a:r>
          </a:p>
          <a:p>
            <a:pPr algn="ctr">
              <a:lnSpc>
                <a:spcPts val="4285"/>
              </a:lnSpc>
            </a:pPr>
            <a:r>
              <a:rPr lang="en-US" sz="3571">
                <a:solidFill>
                  <a:srgbClr val="171616"/>
                </a:solidFill>
                <a:latin typeface="Open Sans"/>
              </a:rPr>
              <a:t>Hoàn thành thành công logic quy trình công việc mẫu được thực hiện bởi một dịch vụ tác vụ</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DAFb12KbWFU</dc:identifier>
  <dcterms:modified xsi:type="dcterms:W3CDTF">2011-08-01T06:04:30Z</dcterms:modified>
  <cp:revision>1</cp:revision>
  <dc:title>Dịch vụ API</dc:title>
</cp:coreProperties>
</file>